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"/>
  </p:notesMasterIdLst>
  <p:sldIdLst>
    <p:sldId id="340" r:id="rId4"/>
  </p:sldIdLst>
  <p:sldSz cx="12192000" cy="6858000"/>
  <p:notesSz cx="6735763" cy="9869488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02"/>
    <a:srgbClr val="FFF6CC"/>
    <a:srgbClr val="12E6E6"/>
    <a:srgbClr val="009900"/>
    <a:srgbClr val="FF00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6215" autoAdjust="0"/>
  </p:normalViewPr>
  <p:slideViewPr>
    <p:cSldViewPr snapToGrid="0">
      <p:cViewPr varScale="1">
        <p:scale>
          <a:sx n="83" d="100"/>
          <a:sy n="83" d="100"/>
        </p:scale>
        <p:origin x="893" y="77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1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2"/>
            <a:ext cx="2918831" cy="4951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4302"/>
            <a:ext cx="2918831" cy="4951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9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EAPS@ntpc.gov.tw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85402"/>
              </p:ext>
            </p:extLst>
          </p:nvPr>
        </p:nvGraphicFramePr>
        <p:xfrm>
          <a:off x="332505" y="868444"/>
          <a:ext cx="5597237" cy="43687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7885">
                  <a:extLst>
                    <a:ext uri="{9D8B030D-6E8A-4147-A177-3AD203B41FA5}">
                      <a16:colId xmlns:a16="http://schemas.microsoft.com/office/drawing/2014/main" val="4022197700"/>
                    </a:ext>
                  </a:extLst>
                </a:gridCol>
                <a:gridCol w="4999352">
                  <a:extLst>
                    <a:ext uri="{9D8B030D-6E8A-4147-A177-3AD203B41FA5}">
                      <a16:colId xmlns:a16="http://schemas.microsoft.com/office/drawing/2014/main" val="1895015110"/>
                    </a:ext>
                  </a:extLst>
                </a:gridCol>
              </a:tblGrid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編號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題目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25992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</a:rPr>
                        <a:t>您最近是否經常感到緊張，覺得工作總是做不完？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942640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2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</a:rPr>
                        <a:t>您最近是否老是睡不好，常常失眠或睡眠品質不佳？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00045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3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</a:rPr>
                        <a:t>您最近是否經常有情緒低落、焦慮、煩躁的情況？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66975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</a:rPr>
                        <a:t>您最近是否經常忘東忘西、變得很健忘？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240075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5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</a:rPr>
                        <a:t>您最近是否經常覺得胃口不好？或胃口特別好？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207437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6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</a:rPr>
                        <a:t>您最近六個月內是否生病不只一次了？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924584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</a:rPr>
                        <a:t>您最近是否經常覺得很累，假日都在睡覺？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2551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8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1600" kern="1200" dirty="0" smtClean="0">
                          <a:effectLst/>
                        </a:rPr>
                        <a:t>您最近是否經常覺得頭痛、腰痠背痛？</a:t>
                      </a:r>
                      <a:endParaRPr lang="zh-TW" alt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85457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9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</a:rPr>
                        <a:t>您最近是否經常意見和別人不同？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473498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10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</a:rPr>
                        <a:t>您最近是否注意力經常難以集中？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14849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11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1600" kern="1200" dirty="0" smtClean="0">
                          <a:effectLst/>
                        </a:rPr>
                        <a:t>您最近是否經常覺得未來充滿不確定感？恐懼感？</a:t>
                      </a:r>
                      <a:endParaRPr lang="zh-TW" alt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20335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12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</a:rPr>
                        <a:t>有人說您最近氣色不太好嗎？</a:t>
                      </a:r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70189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95084" y="5402178"/>
            <a:ext cx="866627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1400" dirty="0"/>
              <a:t>回答</a:t>
            </a:r>
            <a:r>
              <a:rPr lang="en-US" altLang="zh-TW" sz="1400" dirty="0"/>
              <a:t>3</a:t>
            </a:r>
            <a:r>
              <a:rPr lang="zh-TW" altLang="en-US" sz="1400" dirty="0"/>
              <a:t>個「是」</a:t>
            </a:r>
            <a:r>
              <a:rPr lang="zh-TW" altLang="en-US" sz="1400" dirty="0" smtClean="0"/>
              <a:t>：太好了！還</a:t>
            </a:r>
            <a:r>
              <a:rPr lang="zh-TW" altLang="en-US" sz="1400" dirty="0"/>
              <a:t>在能負荷的</a:t>
            </a:r>
            <a:r>
              <a:rPr lang="zh-TW" altLang="en-US" sz="1400" dirty="0" smtClean="0"/>
              <a:t>範圍</a:t>
            </a:r>
            <a:r>
              <a:rPr lang="zh-TW" altLang="en-US" sz="1400" dirty="0"/>
              <a:t>。</a:t>
            </a:r>
            <a:endParaRPr lang="en-US" altLang="zh-TW" sz="1400" dirty="0" smtClean="0"/>
          </a:p>
          <a:p>
            <a:pPr>
              <a:spcBef>
                <a:spcPts val="600"/>
              </a:spcBef>
            </a:pPr>
            <a:r>
              <a:rPr lang="zh-TW" altLang="en-US" sz="1400" dirty="0"/>
              <a:t>回答</a:t>
            </a:r>
            <a:r>
              <a:rPr lang="en-US" altLang="zh-TW" sz="1400" dirty="0"/>
              <a:t>4~5</a:t>
            </a:r>
            <a:r>
              <a:rPr lang="zh-TW" altLang="en-US" sz="1400" dirty="0"/>
              <a:t>個「是」</a:t>
            </a:r>
            <a:r>
              <a:rPr lang="zh-TW" altLang="en-US" sz="1400" dirty="0" smtClean="0"/>
              <a:t>：雖</a:t>
            </a:r>
            <a:r>
              <a:rPr lang="zh-TW" altLang="en-US" sz="1400" dirty="0"/>
              <a:t>能勉強應付，</a:t>
            </a:r>
            <a:r>
              <a:rPr lang="zh-TW" altLang="en-US" sz="1400" dirty="0" smtClean="0"/>
              <a:t>但需要認真</a:t>
            </a:r>
            <a:r>
              <a:rPr lang="zh-TW" altLang="en-US" sz="1400" dirty="0"/>
              <a:t>學習壓力管理了，同時多與良師益友聊一聊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>
              <a:spcBef>
                <a:spcPts val="600"/>
              </a:spcBef>
            </a:pPr>
            <a:r>
              <a:rPr lang="zh-TW" altLang="en-US" sz="1400" dirty="0"/>
              <a:t>回答</a:t>
            </a:r>
            <a:r>
              <a:rPr lang="en-US" altLang="zh-TW" sz="1400" dirty="0"/>
              <a:t>6~8</a:t>
            </a:r>
            <a:r>
              <a:rPr lang="zh-TW" altLang="en-US" sz="1400" dirty="0"/>
              <a:t>個「是」：壓力很大，趕快去找心理諮商人員尋求系統性的協助。</a:t>
            </a:r>
            <a:endParaRPr lang="en-US" altLang="zh-TW" sz="1400" dirty="0"/>
          </a:p>
          <a:p>
            <a:pPr>
              <a:spcBef>
                <a:spcPts val="600"/>
              </a:spcBef>
            </a:pPr>
            <a:r>
              <a:rPr lang="zh-TW" altLang="en-US" sz="1400" dirty="0"/>
              <a:t>回答</a:t>
            </a:r>
            <a:r>
              <a:rPr lang="en-US" altLang="zh-TW" sz="1400" dirty="0"/>
              <a:t>9</a:t>
            </a:r>
            <a:r>
              <a:rPr lang="zh-TW" altLang="en-US" sz="1400" dirty="0"/>
              <a:t>個以上「是」：壓力已很嚴重，應該看精神專科醫師，依醫師處方用藥物治療與心理治療</a:t>
            </a:r>
            <a:r>
              <a:rPr lang="zh-TW" altLang="en-US" sz="1400" dirty="0" smtClean="0"/>
              <a:t>。</a:t>
            </a:r>
            <a:endParaRPr lang="zh-TW" altLang="en-US" sz="1400" dirty="0"/>
          </a:p>
        </p:txBody>
      </p:sp>
      <p:sp>
        <p:nvSpPr>
          <p:cNvPr id="11" name="圓角矩形 10"/>
          <p:cNvSpPr/>
          <p:nvPr/>
        </p:nvSpPr>
        <p:spPr>
          <a:xfrm>
            <a:off x="7317498" y="1756837"/>
            <a:ext cx="4260284" cy="393276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5113" indent="-265113"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sz="2400" b="1" kern="100" dirty="0" smtClean="0">
                <a:solidFill>
                  <a:srgbClr val="66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對象</a:t>
            </a:r>
            <a:r>
              <a:rPr lang="zh-TW" sz="2400" b="1" kern="100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：市府各機關</a:t>
            </a:r>
            <a:r>
              <a:rPr lang="zh-TW" sz="2400" b="1" kern="100" dirty="0" smtClean="0">
                <a:solidFill>
                  <a:srgbClr val="66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員工</a:t>
            </a:r>
            <a:endParaRPr lang="en-US" altLang="zh-TW" sz="2400" b="1" kern="100" dirty="0" smtClean="0">
              <a:solidFill>
                <a:srgbClr val="6600FF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5113" indent="-265113"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sz="2400" b="1" kern="100" dirty="0" smtClean="0">
                <a:solidFill>
                  <a:srgbClr val="66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地點</a:t>
            </a:r>
            <a:r>
              <a:rPr lang="zh-TW" sz="2400" b="1" kern="100" dirty="0">
                <a:solidFill>
                  <a:srgbClr val="66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sz="2400" b="1" kern="100" dirty="0" smtClean="0">
                <a:solidFill>
                  <a:srgbClr val="66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市府</a:t>
            </a:r>
            <a:r>
              <a:rPr lang="zh-TW" altLang="en-US" sz="2400" b="1" kern="100" dirty="0" smtClean="0">
                <a:solidFill>
                  <a:srgbClr val="66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會談室</a:t>
            </a:r>
            <a:endParaRPr lang="zh-TW" sz="2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sz="2400" b="1" kern="100" dirty="0" smtClean="0">
                <a:solidFill>
                  <a:srgbClr val="0099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每人</a:t>
            </a:r>
            <a:r>
              <a:rPr lang="zh-TW" sz="2400" b="1" kern="100" dirty="0">
                <a:solidFill>
                  <a:srgbClr val="0099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每年</a:t>
            </a:r>
            <a:r>
              <a:rPr lang="en-US" sz="2400" b="1" kern="100" dirty="0">
                <a:solidFill>
                  <a:srgbClr val="0099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sz="2400" b="1" kern="100" dirty="0">
                <a:solidFill>
                  <a:srgbClr val="0099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小時免費</a:t>
            </a:r>
            <a:endParaRPr lang="zh-TW" sz="2400" b="1" kern="100" dirty="0">
              <a:solidFill>
                <a:srgbClr val="0099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sz="2400" b="1" kern="100" dirty="0" smtClean="0">
                <a:solidFill>
                  <a:srgbClr val="0099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保密</a:t>
            </a:r>
            <a:r>
              <a:rPr lang="zh-TW" sz="2400" b="1" kern="100" dirty="0">
                <a:solidFill>
                  <a:srgbClr val="0099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、資料密件收存</a:t>
            </a:r>
            <a:endParaRPr lang="zh-TW" sz="2400" b="1" kern="100" dirty="0">
              <a:solidFill>
                <a:srgbClr val="0099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98450" indent="-298450"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sz="2400" b="1" kern="100" dirty="0" smtClean="0">
                <a:solidFill>
                  <a:srgbClr val="FF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</a:t>
            </a:r>
            <a:r>
              <a:rPr lang="zh-TW" sz="2400" b="1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專用信箱 </a:t>
            </a:r>
            <a:r>
              <a:rPr lang="en-US" sz="2400" b="1" u="sng" kern="100" dirty="0" smtClean="0">
                <a:solidFill>
                  <a:srgbClr val="FF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EAPS@ntpc.gov.tw</a:t>
            </a:r>
            <a:endParaRPr lang="en-US" sz="2400" b="1" u="sng" kern="100" dirty="0" smtClean="0">
              <a:solidFill>
                <a:srgbClr val="FF00FF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8450" indent="-298450"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altLang="en-US" sz="2400" b="1" kern="100" dirty="0">
                <a:solidFill>
                  <a:srgbClr val="FF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</a:t>
            </a:r>
            <a:r>
              <a:rPr lang="zh-TW" sz="2400" b="1" kern="100" dirty="0" smtClean="0">
                <a:solidFill>
                  <a:srgbClr val="FF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專線</a:t>
            </a:r>
            <a:endParaRPr lang="en-US" altLang="zh-TW" sz="2400" b="1" kern="100" dirty="0" smtClean="0">
              <a:solidFill>
                <a:srgbClr val="FF00FF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8450" indent="-298450">
              <a:lnSpc>
                <a:spcPts val="3500"/>
              </a:lnSpc>
              <a:spcAft>
                <a:spcPts val="0"/>
              </a:spcAft>
            </a:pPr>
            <a:r>
              <a:rPr lang="en-US" sz="2400" b="1" kern="100" dirty="0">
                <a:solidFill>
                  <a:srgbClr val="FF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sz="2400" b="1" kern="100" dirty="0" smtClean="0">
                <a:solidFill>
                  <a:srgbClr val="FF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sz="2400" b="1" kern="100" dirty="0" smtClean="0">
                <a:solidFill>
                  <a:srgbClr val="FF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2960-3456</a:t>
            </a:r>
            <a:r>
              <a:rPr lang="zh-TW" sz="2400" b="1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分機</a:t>
            </a:r>
            <a:r>
              <a:rPr lang="en-US" sz="2400" b="1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4316</a:t>
            </a:r>
            <a:endParaRPr lang="zh-TW" sz="2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317498" y="182016"/>
            <a:ext cx="4260284" cy="1308251"/>
          </a:xfrm>
          <a:prstGeom prst="roundRect">
            <a:avLst/>
          </a:prstGeom>
          <a:ln>
            <a:solidFill>
              <a:srgbClr val="FFD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新北市政府員工協助方案 </a:t>
            </a:r>
            <a:endParaRPr lang="en-US" altLang="zh-TW" sz="2800" b="1" dirty="0" smtClean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TW" altLang="en-US" sz="28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★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心理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諮商</a:t>
            </a:r>
            <a:r>
              <a:rPr lang="zh-TW" altLang="en-US" sz="28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★ </a:t>
            </a:r>
            <a:endParaRPr lang="en-US" altLang="ko-KR" sz="2800" b="1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8923996" y="6487779"/>
            <a:ext cx="3803435" cy="386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</a:t>
            </a: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健康署健康九九網站</a:t>
            </a:r>
          </a:p>
        </p:txBody>
      </p:sp>
      <p:pic>
        <p:nvPicPr>
          <p:cNvPr id="13" name="圖片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89" y="5227923"/>
            <a:ext cx="468487" cy="54308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26" y="5677883"/>
            <a:ext cx="679501" cy="5436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48" y="6267898"/>
            <a:ext cx="679500" cy="543600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526470" y="228196"/>
            <a:ext cx="5237018" cy="473766"/>
          </a:xfrm>
          <a:prstGeom prst="roundRect">
            <a:avLst/>
          </a:prstGeom>
          <a:solidFill>
            <a:srgbClr val="FFD302"/>
          </a:solidFill>
          <a:ln>
            <a:solidFill>
              <a:srgbClr val="FFD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用「壓力</a:t>
            </a:r>
            <a:r>
              <a:rPr lang="zh-TW" altLang="en-US" dirty="0">
                <a:solidFill>
                  <a:schemeClr val="tx1"/>
                </a:solidFill>
              </a:rPr>
              <a:t>指數測量</a:t>
            </a:r>
            <a:r>
              <a:rPr lang="zh-TW" altLang="en-US" dirty="0" smtClean="0">
                <a:solidFill>
                  <a:schemeClr val="tx1"/>
                </a:solidFill>
              </a:rPr>
              <a:t>表」看看自己最近的壓力狀況</a:t>
            </a:r>
            <a:r>
              <a:rPr lang="en-US" altLang="zh-TW" dirty="0" smtClean="0">
                <a:solidFill>
                  <a:schemeClr val="tx1"/>
                </a:solidFill>
              </a:rPr>
              <a:t>~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326</Words>
  <Application>Microsoft Office PowerPoint</Application>
  <PresentationFormat>寬螢幕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</vt:i4>
      </vt:variant>
    </vt:vector>
  </HeadingPairs>
  <TitlesOfParts>
    <vt:vector size="12" baseType="lpstr">
      <vt:lpstr>Arial Unicode MS</vt:lpstr>
      <vt:lpstr>맑은 고딕</vt:lpstr>
      <vt:lpstr>微軟正黑體</vt:lpstr>
      <vt:lpstr>新細明體</vt:lpstr>
      <vt:lpstr>標楷體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李葉玫君</cp:lastModifiedBy>
  <cp:revision>128</cp:revision>
  <cp:lastPrinted>2022-06-08T07:34:02Z</cp:lastPrinted>
  <dcterms:created xsi:type="dcterms:W3CDTF">2018-04-24T17:14:44Z</dcterms:created>
  <dcterms:modified xsi:type="dcterms:W3CDTF">2022-06-17T04:25:52Z</dcterms:modified>
</cp:coreProperties>
</file>